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7B65CAD9-0207-4265-A396-08D443C77418}">
          <p14:sldIdLst>
            <p14:sldId id="256"/>
            <p14:sldId id="257"/>
            <p14:sldId id="258"/>
            <p14:sldId id="259"/>
            <p14:sldId id="262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3FDED3-BA93-4EFB-AD2D-5233B9791491}" v="785" dt="2021-03-24T17:33:25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1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7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6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68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62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09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106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54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66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3/27/2021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0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7452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4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77" r:id="rId5"/>
    <p:sldLayoutId id="2147483783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colaGugole/ISPR-Midterms/tree/main/Midterm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6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AEBFD56B-8EAC-4CE5-9839-6BA9571F98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11634" b="47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8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de-DE" sz="5400" dirty="0">
                <a:cs typeface="Calibri Light"/>
              </a:rPr>
              <a:t>IMAGE PROCESSING WITH SIFT</a:t>
            </a:r>
            <a:endParaRPr lang="de-DE" sz="54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769532" y="4096450"/>
            <a:ext cx="8655200" cy="45720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dirty="0" err="1">
                <a:solidFill>
                  <a:schemeClr val="tx1">
                    <a:lumMod val="85000"/>
                  </a:schemeClr>
                </a:solidFill>
                <a:cs typeface="Calibri"/>
              </a:rPr>
              <a:t>Assignment</a:t>
            </a:r>
            <a:r>
              <a:rPr lang="de-DE" sz="2000" dirty="0">
                <a:solidFill>
                  <a:schemeClr val="tx1">
                    <a:lumMod val="85000"/>
                  </a:schemeClr>
                </a:solidFill>
                <a:cs typeface="Calibri"/>
              </a:rPr>
              <a:t> 5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dirty="0">
                <a:solidFill>
                  <a:schemeClr val="tx1">
                    <a:lumMod val="85000"/>
                  </a:schemeClr>
                </a:solidFill>
                <a:cs typeface="Calibri"/>
              </a:rPr>
              <a:t>Nicola </a:t>
            </a:r>
            <a:r>
              <a:rPr lang="de-DE" sz="2000" dirty="0" err="1">
                <a:solidFill>
                  <a:schemeClr val="tx1">
                    <a:lumMod val="85000"/>
                  </a:schemeClr>
                </a:solidFill>
                <a:cs typeface="Calibri"/>
              </a:rPr>
              <a:t>Gugole</a:t>
            </a:r>
            <a:endParaRPr lang="de-DE" sz="2000" dirty="0">
              <a:solidFill>
                <a:schemeClr val="tx1">
                  <a:lumMod val="85000"/>
                </a:schemeClr>
              </a:solidFill>
              <a:cs typeface="Calibri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dirty="0">
                <a:solidFill>
                  <a:schemeClr val="tx1">
                    <a:lumMod val="85000"/>
                  </a:schemeClr>
                </a:solidFill>
                <a:cs typeface="Calibri"/>
              </a:rPr>
              <a:t>ID: 619625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4054111-34E5-4606-AB86-533AC292BB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447" y="5688850"/>
            <a:ext cx="1021105" cy="1042526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96258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30680794-6B9E-420E-AA38-0C118A976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442" y="738708"/>
            <a:ext cx="3452119" cy="1489862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87790938-D143-4DA4-B0A1-A8ED901B1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2" y="3562730"/>
            <a:ext cx="4780282" cy="2755513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A2DA36E-6415-4BF6-9385-911D304C6FB5}"/>
              </a:ext>
            </a:extLst>
          </p:cNvPr>
          <p:cNvSpPr txBox="1"/>
          <p:nvPr/>
        </p:nvSpPr>
        <p:spPr>
          <a:xfrm>
            <a:off x="5021801" y="508735"/>
            <a:ext cx="2148397" cy="461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Basic </a:t>
            </a:r>
            <a:r>
              <a:rPr lang="it-IT" sz="1200" dirty="0" err="1"/>
              <a:t>Keypoint</a:t>
            </a:r>
            <a:r>
              <a:rPr lang="it-IT" sz="1200" dirty="0"/>
              <a:t> </a:t>
            </a:r>
            <a:r>
              <a:rPr lang="it-IT" sz="1200" dirty="0" err="1"/>
              <a:t>Detection</a:t>
            </a:r>
            <a:r>
              <a:rPr lang="it-IT" sz="1200" dirty="0"/>
              <a:t>, </a:t>
            </a:r>
            <a:r>
              <a:rPr lang="it-IT" sz="1200" dirty="0" err="1"/>
              <a:t>Description</a:t>
            </a:r>
            <a:endParaRPr lang="it-IT" sz="1200" dirty="0"/>
          </a:p>
        </p:txBody>
      </p:sp>
      <p:cxnSp>
        <p:nvCxnSpPr>
          <p:cNvPr id="21" name="Connettore curvo 20">
            <a:extLst>
              <a:ext uri="{FF2B5EF4-FFF2-40B4-BE49-F238E27FC236}">
                <a16:creationId xmlns:a16="http://schemas.microsoft.com/office/drawing/2014/main" id="{5F6E690F-B7B1-481D-8A85-C6AB3171D523}"/>
              </a:ext>
            </a:extLst>
          </p:cNvPr>
          <p:cNvCxnSpPr>
            <a:stCxn id="17" idx="1"/>
            <a:endCxn id="7" idx="3"/>
          </p:cNvCxnSpPr>
          <p:nvPr/>
        </p:nvCxnSpPr>
        <p:spPr>
          <a:xfrm rot="10800000" flipV="1">
            <a:off x="3989561" y="739567"/>
            <a:ext cx="1032240" cy="74407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Immagine 22">
            <a:extLst>
              <a:ext uri="{FF2B5EF4-FFF2-40B4-BE49-F238E27FC236}">
                <a16:creationId xmlns:a16="http://schemas.microsoft.com/office/drawing/2014/main" id="{86661BC7-F2FD-4B50-874B-0F0CC06EF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561" y="1570913"/>
            <a:ext cx="4171997" cy="3078964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EE1D536A-A845-453E-90A0-F9242CD7D63A}"/>
              </a:ext>
            </a:extLst>
          </p:cNvPr>
          <p:cNvSpPr txBox="1"/>
          <p:nvPr/>
        </p:nvSpPr>
        <p:spPr>
          <a:xfrm>
            <a:off x="4004357" y="2551735"/>
            <a:ext cx="246076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Biggest</a:t>
            </a:r>
            <a:r>
              <a:rPr lang="it-IT" sz="1200" dirty="0"/>
              <a:t> </a:t>
            </a:r>
            <a:r>
              <a:rPr lang="it-IT" sz="1200" dirty="0" err="1"/>
              <a:t>Keypoint</a:t>
            </a:r>
            <a:r>
              <a:rPr lang="it-IT" sz="1200" dirty="0"/>
              <a:t> </a:t>
            </a:r>
            <a:r>
              <a:rPr lang="it-IT" sz="1200" dirty="0" err="1"/>
              <a:t>Selection</a:t>
            </a:r>
            <a:r>
              <a:rPr lang="it-IT" sz="1200" dirty="0"/>
              <a:t> and </a:t>
            </a:r>
            <a:r>
              <a:rPr lang="it-IT" sz="1200" dirty="0" err="1"/>
              <a:t>Drawing</a:t>
            </a:r>
            <a:r>
              <a:rPr lang="it-IT" sz="1200" dirty="0"/>
              <a:t> for Visual </a:t>
            </a:r>
            <a:r>
              <a:rPr lang="it-IT" sz="1200" dirty="0" err="1"/>
              <a:t>Comparison</a:t>
            </a:r>
            <a:endParaRPr lang="it-IT" sz="1200" dirty="0"/>
          </a:p>
        </p:txBody>
      </p:sp>
      <p:sp>
        <p:nvSpPr>
          <p:cNvPr id="25" name="Parentesi graffa aperta 24">
            <a:extLst>
              <a:ext uri="{FF2B5EF4-FFF2-40B4-BE49-F238E27FC236}">
                <a16:creationId xmlns:a16="http://schemas.microsoft.com/office/drawing/2014/main" id="{572CB040-4DCF-4056-9B51-2B3F43CF7CDE}"/>
              </a:ext>
            </a:extLst>
          </p:cNvPr>
          <p:cNvSpPr/>
          <p:nvPr/>
        </p:nvSpPr>
        <p:spPr>
          <a:xfrm>
            <a:off x="7359588" y="2760955"/>
            <a:ext cx="122973" cy="1020932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7" name="Connettore curvo 26">
            <a:extLst>
              <a:ext uri="{FF2B5EF4-FFF2-40B4-BE49-F238E27FC236}">
                <a16:creationId xmlns:a16="http://schemas.microsoft.com/office/drawing/2014/main" id="{FD304AFC-4031-4BBC-9DD6-0A8C271C29FC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6465117" y="2874901"/>
            <a:ext cx="894471" cy="3965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Parentesi graffa aperta 27">
            <a:extLst>
              <a:ext uri="{FF2B5EF4-FFF2-40B4-BE49-F238E27FC236}">
                <a16:creationId xmlns:a16="http://schemas.microsoft.com/office/drawing/2014/main" id="{61990DA6-9125-455E-B7E8-103523D1F8D0}"/>
              </a:ext>
            </a:extLst>
          </p:cNvPr>
          <p:cNvSpPr/>
          <p:nvPr/>
        </p:nvSpPr>
        <p:spPr>
          <a:xfrm>
            <a:off x="7359588" y="1873188"/>
            <a:ext cx="122973" cy="78123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0" name="Connettore curvo 29">
            <a:extLst>
              <a:ext uri="{FF2B5EF4-FFF2-40B4-BE49-F238E27FC236}">
                <a16:creationId xmlns:a16="http://schemas.microsoft.com/office/drawing/2014/main" id="{AC547A92-D28B-46D8-9930-6D2D5222E95D}"/>
              </a:ext>
            </a:extLst>
          </p:cNvPr>
          <p:cNvCxnSpPr>
            <a:stCxn id="17" idx="2"/>
            <a:endCxn id="28" idx="1"/>
          </p:cNvCxnSpPr>
          <p:nvPr/>
        </p:nvCxnSpPr>
        <p:spPr>
          <a:xfrm rot="16200000" flipH="1">
            <a:off x="6081091" y="985309"/>
            <a:ext cx="1293406" cy="12635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3EB2523-BF06-4562-AE3A-B46630A4BB55}"/>
              </a:ext>
            </a:extLst>
          </p:cNvPr>
          <p:cNvSpPr txBox="1"/>
          <p:nvPr/>
        </p:nvSpPr>
        <p:spPr>
          <a:xfrm>
            <a:off x="4373173" y="1827258"/>
            <a:ext cx="1759952" cy="41549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050" dirty="0" err="1"/>
              <a:t>Drawing</a:t>
            </a:r>
            <a:r>
              <a:rPr lang="it-IT" sz="1050" dirty="0"/>
              <a:t> </a:t>
            </a:r>
            <a:r>
              <a:rPr lang="it-IT" sz="1050" dirty="0" err="1"/>
              <a:t>Keypoints</a:t>
            </a:r>
            <a:r>
              <a:rPr lang="it-IT" sz="1050" dirty="0"/>
              <a:t> with </a:t>
            </a:r>
            <a:r>
              <a:rPr lang="it-IT" sz="1050" dirty="0" err="1"/>
              <a:t>Correct</a:t>
            </a:r>
            <a:r>
              <a:rPr lang="it-IT" sz="1050" dirty="0"/>
              <a:t> Sizes</a:t>
            </a:r>
          </a:p>
        </p:txBody>
      </p:sp>
      <p:cxnSp>
        <p:nvCxnSpPr>
          <p:cNvPr id="33" name="Connettore curvo 32">
            <a:extLst>
              <a:ext uri="{FF2B5EF4-FFF2-40B4-BE49-F238E27FC236}">
                <a16:creationId xmlns:a16="http://schemas.microsoft.com/office/drawing/2014/main" id="{DAC44608-7137-490A-89D6-30C72B890A63}"/>
              </a:ext>
            </a:extLst>
          </p:cNvPr>
          <p:cNvCxnSpPr>
            <a:stCxn id="31" idx="1"/>
          </p:cNvCxnSpPr>
          <p:nvPr/>
        </p:nvCxnSpPr>
        <p:spPr>
          <a:xfrm rot="10800000">
            <a:off x="3989561" y="1979175"/>
            <a:ext cx="383612" cy="5583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A585A735-0DF6-467E-AA10-1552DEEA4021}"/>
              </a:ext>
            </a:extLst>
          </p:cNvPr>
          <p:cNvSpPr txBox="1"/>
          <p:nvPr/>
        </p:nvSpPr>
        <p:spPr>
          <a:xfrm>
            <a:off x="6095999" y="4940486"/>
            <a:ext cx="3296576" cy="46166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Finding</a:t>
            </a:r>
            <a:r>
              <a:rPr lang="it-IT" sz="1200" dirty="0"/>
              <a:t> Matching </a:t>
            </a:r>
            <a:r>
              <a:rPr lang="it-IT" sz="1200" dirty="0" err="1"/>
              <a:t>Keypoints</a:t>
            </a:r>
            <a:r>
              <a:rPr lang="it-IT" sz="1200" dirty="0"/>
              <a:t> and </a:t>
            </a:r>
            <a:r>
              <a:rPr lang="it-IT" sz="1200" dirty="0" err="1"/>
              <a:t>ordering</a:t>
            </a:r>
            <a:r>
              <a:rPr lang="it-IT" sz="1200" dirty="0"/>
              <a:t> by </a:t>
            </a:r>
            <a:r>
              <a:rPr lang="it-IT" sz="1200" dirty="0" err="1"/>
              <a:t>Euclidean</a:t>
            </a:r>
            <a:r>
              <a:rPr lang="it-IT" sz="1200" dirty="0"/>
              <a:t> </a:t>
            </a:r>
            <a:r>
              <a:rPr lang="it-IT" sz="1200" dirty="0" err="1"/>
              <a:t>Distance</a:t>
            </a:r>
            <a:endParaRPr lang="it-IT" sz="1200" dirty="0"/>
          </a:p>
        </p:txBody>
      </p:sp>
      <p:sp>
        <p:nvSpPr>
          <p:cNvPr id="37" name="Parentesi graffa aperta 36">
            <a:extLst>
              <a:ext uri="{FF2B5EF4-FFF2-40B4-BE49-F238E27FC236}">
                <a16:creationId xmlns:a16="http://schemas.microsoft.com/office/drawing/2014/main" id="{959AF6F5-7A2E-43A3-B7FC-03F0092892D4}"/>
              </a:ext>
            </a:extLst>
          </p:cNvPr>
          <p:cNvSpPr/>
          <p:nvPr/>
        </p:nvSpPr>
        <p:spPr>
          <a:xfrm rot="10800000">
            <a:off x="5317724" y="3594587"/>
            <a:ext cx="45719" cy="45363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9" name="Connettore curvo 38">
            <a:extLst>
              <a:ext uri="{FF2B5EF4-FFF2-40B4-BE49-F238E27FC236}">
                <a16:creationId xmlns:a16="http://schemas.microsoft.com/office/drawing/2014/main" id="{6EE06C37-DBCD-40BE-B934-AF110AC4719A}"/>
              </a:ext>
            </a:extLst>
          </p:cNvPr>
          <p:cNvCxnSpPr>
            <a:stCxn id="34" idx="1"/>
            <a:endCxn id="37" idx="1"/>
          </p:cNvCxnSpPr>
          <p:nvPr/>
        </p:nvCxnSpPr>
        <p:spPr>
          <a:xfrm rot="10800000">
            <a:off x="5363443" y="3821403"/>
            <a:ext cx="732556" cy="134991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A28F3A48-40BA-4D91-83F1-C55CC0CCDFE0}"/>
              </a:ext>
            </a:extLst>
          </p:cNvPr>
          <p:cNvSpPr txBox="1"/>
          <p:nvPr/>
        </p:nvSpPr>
        <p:spPr>
          <a:xfrm>
            <a:off x="5540473" y="5832758"/>
            <a:ext cx="3259450" cy="46166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Drawing</a:t>
            </a:r>
            <a:r>
              <a:rPr lang="it-IT" sz="1200" dirty="0"/>
              <a:t> </a:t>
            </a:r>
            <a:r>
              <a:rPr lang="it-IT" sz="1200" dirty="0" err="1"/>
              <a:t>Nearest</a:t>
            </a:r>
            <a:r>
              <a:rPr lang="it-IT" sz="1200" dirty="0"/>
              <a:t> Match and Print </a:t>
            </a:r>
            <a:r>
              <a:rPr lang="it-IT" sz="1200" dirty="0" err="1"/>
              <a:t>Distance</a:t>
            </a:r>
            <a:endParaRPr lang="it-IT" sz="1200" dirty="0"/>
          </a:p>
        </p:txBody>
      </p:sp>
      <p:cxnSp>
        <p:nvCxnSpPr>
          <p:cNvPr id="42" name="Connettore curvo 41">
            <a:extLst>
              <a:ext uri="{FF2B5EF4-FFF2-40B4-BE49-F238E27FC236}">
                <a16:creationId xmlns:a16="http://schemas.microsoft.com/office/drawing/2014/main" id="{65C0400A-CCFB-4189-BBDB-C9EEE08F8F27}"/>
              </a:ext>
            </a:extLst>
          </p:cNvPr>
          <p:cNvCxnSpPr>
            <a:stCxn id="40" idx="1"/>
            <a:endCxn id="11" idx="3"/>
          </p:cNvCxnSpPr>
          <p:nvPr/>
        </p:nvCxnSpPr>
        <p:spPr>
          <a:xfrm rot="10800000">
            <a:off x="5317725" y="4940487"/>
            <a:ext cx="222749" cy="112310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Nuvola 44">
            <a:extLst>
              <a:ext uri="{FF2B5EF4-FFF2-40B4-BE49-F238E27FC236}">
                <a16:creationId xmlns:a16="http://schemas.microsoft.com/office/drawing/2014/main" id="{80EF26E1-85F0-4C01-B5CC-2217DBB8F25A}"/>
              </a:ext>
            </a:extLst>
          </p:cNvPr>
          <p:cNvSpPr/>
          <p:nvPr/>
        </p:nvSpPr>
        <p:spPr>
          <a:xfrm>
            <a:off x="7359588" y="477957"/>
            <a:ext cx="4294970" cy="986424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36D24656-41B0-4EB0-ACE0-951E3DB2D4F5}"/>
              </a:ext>
            </a:extLst>
          </p:cNvPr>
          <p:cNvSpPr txBox="1"/>
          <p:nvPr/>
        </p:nvSpPr>
        <p:spPr>
          <a:xfrm>
            <a:off x="8202439" y="640031"/>
            <a:ext cx="2814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Fun </a:t>
            </a:r>
            <a:r>
              <a:rPr lang="it-IT" sz="1100" dirty="0" err="1"/>
              <a:t>Fact</a:t>
            </a:r>
            <a:r>
              <a:rPr lang="it-IT" sz="1100" dirty="0"/>
              <a:t>: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Keypoint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object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has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1100" dirty="0">
                <a:solidFill>
                  <a:srgbClr val="C00000"/>
                </a:solidFill>
              </a:rPr>
              <a:t>size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field,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but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also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it-IT" sz="1100" dirty="0" err="1">
                <a:solidFill>
                  <a:srgbClr val="C00000"/>
                </a:solidFill>
              </a:rPr>
              <a:t>response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strength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), </a:t>
            </a:r>
            <a:r>
              <a:rPr lang="it-IT" sz="1100" dirty="0">
                <a:solidFill>
                  <a:srgbClr val="C00000"/>
                </a:solidFill>
              </a:rPr>
              <a:t>angle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</a:t>
            </a:r>
            <a:r>
              <a:rPr lang="it-IT" sz="1100" dirty="0" err="1">
                <a:solidFill>
                  <a:srgbClr val="C00000"/>
                </a:solidFill>
              </a:rPr>
              <a:t>pt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for </a:t>
            </a:r>
            <a:r>
              <a:rPr lang="it-IT" sz="11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coordinates</a:t>
            </a:r>
            <a:r>
              <a:rPr lang="it-IT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access</a:t>
            </a:r>
          </a:p>
        </p:txBody>
      </p:sp>
    </p:spTree>
    <p:extLst>
      <p:ext uri="{BB962C8B-B14F-4D97-AF65-F5344CB8AC3E}">
        <p14:creationId xmlns:p14="http://schemas.microsoft.com/office/powerpoint/2010/main" val="88741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181DB9-FD72-4698-9FE9-BE8FC36D5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38296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it-IT" sz="3300" dirty="0" err="1"/>
              <a:t>Keypoint</a:t>
            </a:r>
            <a:r>
              <a:rPr lang="it-IT" sz="3300" dirty="0"/>
              <a:t> </a:t>
            </a:r>
            <a:r>
              <a:rPr lang="it-IT" sz="3300" dirty="0" err="1"/>
              <a:t>Overlapping</a:t>
            </a:r>
            <a:r>
              <a:rPr lang="it-IT" sz="3300" dirty="0"/>
              <a:t> and </a:t>
            </a:r>
            <a:r>
              <a:rPr lang="it-IT" sz="3300" dirty="0" err="1"/>
              <a:t>Biggest</a:t>
            </a:r>
            <a:r>
              <a:rPr lang="it-IT" sz="3300" dirty="0"/>
              <a:t> KP </a:t>
            </a:r>
            <a:r>
              <a:rPr lang="it-IT" sz="3300" dirty="0" err="1"/>
              <a:t>Comparison</a:t>
            </a:r>
            <a:endParaRPr lang="it-IT" sz="3300" dirty="0"/>
          </a:p>
        </p:txBody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6A326628-D55F-4567-9057-2A9DE47F7301}"/>
              </a:ext>
            </a:extLst>
          </p:cNvPr>
          <p:cNvGrpSpPr/>
          <p:nvPr/>
        </p:nvGrpSpPr>
        <p:grpSpPr>
          <a:xfrm>
            <a:off x="397543" y="2290861"/>
            <a:ext cx="5203485" cy="3924544"/>
            <a:chOff x="397543" y="2290861"/>
            <a:chExt cx="5203485" cy="3924544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4AB0CEA3-9EA3-425E-9A62-F809C7CFF0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1" r="5253"/>
            <a:stretch/>
          </p:blipFill>
          <p:spPr>
            <a:xfrm>
              <a:off x="397543" y="4020840"/>
              <a:ext cx="2601743" cy="2194565"/>
            </a:xfrm>
            <a:prstGeom prst="rect">
              <a:avLst/>
            </a:prstGeom>
          </p:spPr>
        </p:pic>
        <p:pic>
          <p:nvPicPr>
            <p:cNvPr id="19" name="Immagine 18">
              <a:extLst>
                <a:ext uri="{FF2B5EF4-FFF2-40B4-BE49-F238E27FC236}">
                  <a16:creationId xmlns:a16="http://schemas.microsoft.com/office/drawing/2014/main" id="{A8FA8932-1142-4C41-B2EF-DB77E4B59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48" r="5437"/>
            <a:stretch/>
          </p:blipFill>
          <p:spPr>
            <a:xfrm>
              <a:off x="2999286" y="4020839"/>
              <a:ext cx="2601742" cy="2194565"/>
            </a:xfrm>
            <a:prstGeom prst="rect">
              <a:avLst/>
            </a:prstGeom>
          </p:spPr>
        </p:pic>
        <p:pic>
          <p:nvPicPr>
            <p:cNvPr id="27" name="Immagine 26">
              <a:extLst>
                <a:ext uri="{FF2B5EF4-FFF2-40B4-BE49-F238E27FC236}">
                  <a16:creationId xmlns:a16="http://schemas.microsoft.com/office/drawing/2014/main" id="{78DF4378-63C1-484F-961C-F52E84FE2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62" t="8810" r="18520" b="7563"/>
            <a:stretch/>
          </p:blipFill>
          <p:spPr>
            <a:xfrm>
              <a:off x="397543" y="2290861"/>
              <a:ext cx="2647526" cy="1821575"/>
            </a:xfrm>
            <a:prstGeom prst="rect">
              <a:avLst/>
            </a:prstGeom>
          </p:spPr>
        </p:pic>
        <p:pic>
          <p:nvPicPr>
            <p:cNvPr id="29" name="Immagine 28" descr="Immagine che contiene testo&#10;&#10;Descrizione generata automaticamente">
              <a:extLst>
                <a:ext uri="{FF2B5EF4-FFF2-40B4-BE49-F238E27FC236}">
                  <a16:creationId xmlns:a16="http://schemas.microsoft.com/office/drawing/2014/main" id="{622194B8-B138-423E-92D2-35CF34C800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43" t="9252" r="18374" b="7856"/>
            <a:stretch/>
          </p:blipFill>
          <p:spPr>
            <a:xfrm>
              <a:off x="3045070" y="2290861"/>
              <a:ext cx="2555958" cy="1732645"/>
            </a:xfrm>
            <a:prstGeom prst="rect">
              <a:avLst/>
            </a:prstGeom>
          </p:spPr>
        </p:pic>
      </p:grpSp>
      <p:pic>
        <p:nvPicPr>
          <p:cNvPr id="4" name="Immagine 3">
            <a:extLst>
              <a:ext uri="{FF2B5EF4-FFF2-40B4-BE49-F238E27FC236}">
                <a16:creationId xmlns:a16="http://schemas.microsoft.com/office/drawing/2014/main" id="{0F71F3C7-16A2-44A1-AE9E-0D2E7D2B56F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4" r="8724" b="7312"/>
          <a:stretch/>
        </p:blipFill>
        <p:spPr>
          <a:xfrm>
            <a:off x="5743365" y="2290861"/>
            <a:ext cx="6051092" cy="392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61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AA4103-77BA-44BB-A5FD-DF3562800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Matching </a:t>
            </a:r>
            <a:r>
              <a:rPr lang="it-IT" dirty="0" err="1"/>
              <a:t>Nearest</a:t>
            </a:r>
            <a:r>
              <a:rPr lang="it-IT" dirty="0"/>
              <a:t> </a:t>
            </a:r>
            <a:r>
              <a:rPr lang="it-IT" dirty="0" err="1"/>
              <a:t>Descriptors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09E412E-D2DC-4D70-9670-AEBB2EC8E2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9" t="10" r="8462" b="6499"/>
          <a:stretch/>
        </p:blipFill>
        <p:spPr>
          <a:xfrm>
            <a:off x="443698" y="1712933"/>
            <a:ext cx="5247722" cy="34293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CB924A2-43D0-4AFB-A94A-7532253C30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8" r="8884" b="6100"/>
          <a:stretch/>
        </p:blipFill>
        <p:spPr>
          <a:xfrm>
            <a:off x="6500581" y="1715742"/>
            <a:ext cx="5247723" cy="34265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D3DD5E4C-9A6E-4F00-B747-0579CB0C4B79}"/>
              </a:ext>
            </a:extLst>
          </p:cNvPr>
          <p:cNvSpPr txBox="1"/>
          <p:nvPr/>
        </p:nvSpPr>
        <p:spPr>
          <a:xfrm>
            <a:off x="1092277" y="5397623"/>
            <a:ext cx="3950563" cy="923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dirty="0" err="1"/>
              <a:t>Extremely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images </a:t>
            </a:r>
            <a:r>
              <a:rPr lang="it-IT" dirty="0" err="1"/>
              <a:t>may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incredibly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dirty="0" err="1"/>
              <a:t>descriptors</a:t>
            </a:r>
            <a:r>
              <a:rPr lang="it-IT" dirty="0"/>
              <a:t>..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AE4B6B9-AA02-4B54-B72D-25B34DF6103E}"/>
              </a:ext>
            </a:extLst>
          </p:cNvPr>
          <p:cNvSpPr txBox="1"/>
          <p:nvPr/>
        </p:nvSpPr>
        <p:spPr>
          <a:xfrm>
            <a:off x="7149160" y="5397623"/>
            <a:ext cx="3950563" cy="1015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200" dirty="0" err="1"/>
              <a:t>Nearest</a:t>
            </a:r>
            <a:r>
              <a:rPr lang="it-IT" sz="1200" dirty="0"/>
              <a:t> </a:t>
            </a:r>
            <a:r>
              <a:rPr lang="it-IT" sz="1200" dirty="0" err="1"/>
              <a:t>descriptors</a:t>
            </a:r>
            <a:r>
              <a:rPr lang="it-IT" sz="1200" dirty="0"/>
              <a:t> in </a:t>
            </a:r>
            <a:r>
              <a:rPr lang="it-IT" sz="1200" dirty="0" err="1"/>
              <a:t>similar</a:t>
            </a:r>
            <a:r>
              <a:rPr lang="it-IT" sz="1200" dirty="0"/>
              <a:t> images make </a:t>
            </a:r>
            <a:r>
              <a:rPr lang="it-IT" sz="1200" dirty="0" err="1"/>
              <a:t>much</a:t>
            </a:r>
            <a:r>
              <a:rPr lang="it-IT" sz="1200" dirty="0"/>
              <a:t> more </a:t>
            </a:r>
            <a:r>
              <a:rPr lang="it-IT" sz="1200" dirty="0" err="1"/>
              <a:t>sense</a:t>
            </a:r>
            <a:r>
              <a:rPr lang="it-IT" sz="1200" dirty="0"/>
              <a:t>. </a:t>
            </a:r>
          </a:p>
          <a:p>
            <a:pPr algn="ctr"/>
            <a:r>
              <a:rPr lang="it-IT" sz="1200" dirty="0"/>
              <a:t>Single </a:t>
            </a:r>
            <a:r>
              <a:rPr lang="it-IT" sz="1200" dirty="0" err="1"/>
              <a:t>descriptors</a:t>
            </a:r>
            <a:r>
              <a:rPr lang="it-IT" sz="1200" dirty="0"/>
              <a:t> are NOT </a:t>
            </a:r>
            <a:r>
              <a:rPr lang="it-IT" sz="1200" dirty="0" err="1"/>
              <a:t>enough</a:t>
            </a:r>
            <a:r>
              <a:rPr lang="it-IT" sz="1200" dirty="0"/>
              <a:t> </a:t>
            </a:r>
            <a:r>
              <a:rPr lang="it-IT" sz="1200" dirty="0" err="1"/>
              <a:t>descriptive</a:t>
            </a:r>
            <a:r>
              <a:rPr lang="it-IT" sz="1200" dirty="0"/>
              <a:t> for the image, the set of </a:t>
            </a:r>
            <a:r>
              <a:rPr lang="it-IT" sz="1200" dirty="0" err="1"/>
              <a:t>descriptors</a:t>
            </a:r>
            <a:r>
              <a:rPr lang="it-IT" sz="1200" dirty="0"/>
              <a:t> are </a:t>
            </a:r>
            <a:r>
              <a:rPr lang="it-IT" sz="1200" dirty="0" err="1"/>
              <a:t>what</a:t>
            </a:r>
            <a:r>
              <a:rPr lang="it-IT" sz="1200" dirty="0"/>
              <a:t> makes the </a:t>
            </a:r>
            <a:r>
              <a:rPr lang="it-IT" sz="1200" dirty="0" err="1"/>
              <a:t>method</a:t>
            </a:r>
            <a:r>
              <a:rPr lang="it-IT" sz="1200" dirty="0"/>
              <a:t> work!</a:t>
            </a:r>
          </a:p>
        </p:txBody>
      </p:sp>
    </p:spTree>
    <p:extLst>
      <p:ext uri="{BB962C8B-B14F-4D97-AF65-F5344CB8AC3E}">
        <p14:creationId xmlns:p14="http://schemas.microsoft.com/office/powerpoint/2010/main" val="231175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A4E844-3FB8-4DE3-B8EB-297364F89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An </a:t>
            </a:r>
            <a:r>
              <a:rPr lang="it-IT" dirty="0" err="1"/>
              <a:t>application</a:t>
            </a:r>
            <a:r>
              <a:rPr lang="it-IT" dirty="0"/>
              <a:t>: Object </a:t>
            </a:r>
            <a:r>
              <a:rPr lang="it-IT" dirty="0" err="1"/>
              <a:t>Recognition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296557C-B434-490C-ACE8-C65B4DF7F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55" y="2014194"/>
            <a:ext cx="6569048" cy="342980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3C69498-4E48-41FB-A17F-826348C921C1}"/>
              </a:ext>
            </a:extLst>
          </p:cNvPr>
          <p:cNvSpPr txBox="1"/>
          <p:nvPr/>
        </p:nvSpPr>
        <p:spPr>
          <a:xfrm>
            <a:off x="7235984" y="2775741"/>
            <a:ext cx="4350936" cy="16312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Take first and second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nearest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match for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each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keypoint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,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if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distance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of first one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is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not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much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smaller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than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second one: </a:t>
            </a:r>
          </a:p>
          <a:p>
            <a:pPr algn="ctr"/>
            <a:r>
              <a:rPr lang="it-IT" sz="1600" dirty="0">
                <a:solidFill>
                  <a:schemeClr val="accent4"/>
                </a:solidFill>
              </a:rPr>
              <a:t>BAD MATCH 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not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a good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descriptor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)</a:t>
            </a:r>
          </a:p>
          <a:p>
            <a:pPr algn="ctr"/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Find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enough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>
                <a:solidFill>
                  <a:schemeClr val="accent4"/>
                </a:solidFill>
              </a:rPr>
              <a:t>GOOD MATCHES 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and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you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have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recognized</a:t>
            </a:r>
            <a:r>
              <a:rPr lang="it-IT" sz="1600" dirty="0">
                <a:solidFill>
                  <a:schemeClr val="accent6">
                    <a:lumMod val="50000"/>
                  </a:schemeClr>
                </a:solidFill>
              </a:rPr>
              <a:t> the </a:t>
            </a:r>
            <a:r>
              <a:rPr lang="it-IT" sz="1600" dirty="0" err="1">
                <a:solidFill>
                  <a:schemeClr val="accent6">
                    <a:lumMod val="50000"/>
                  </a:schemeClr>
                </a:solidFill>
              </a:rPr>
              <a:t>object</a:t>
            </a:r>
            <a:endParaRPr lang="it-IT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C8DCE355-5520-4771-BEAE-F6FACD21BD78}"/>
              </a:ext>
            </a:extLst>
          </p:cNvPr>
          <p:cNvSpPr txBox="1">
            <a:spLocks/>
          </p:cNvSpPr>
          <p:nvPr/>
        </p:nvSpPr>
        <p:spPr>
          <a:xfrm>
            <a:off x="7235984" y="2014194"/>
            <a:ext cx="4350936" cy="7615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/>
            <a:r>
              <a:rPr lang="it-IT" sz="2000" b="1" i="1" dirty="0"/>
              <a:t>Key </a:t>
            </a:r>
            <a:r>
              <a:rPr lang="it-IT" sz="2000" b="1" i="1" dirty="0" err="1"/>
              <a:t>Aspect</a:t>
            </a:r>
            <a:endParaRPr lang="it-IT" sz="2000" b="1" i="1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37225FC-C306-477D-857E-7832B639EF65}"/>
              </a:ext>
            </a:extLst>
          </p:cNvPr>
          <p:cNvSpPr txBox="1"/>
          <p:nvPr/>
        </p:nvSpPr>
        <p:spPr>
          <a:xfrm>
            <a:off x="7235984" y="4612998"/>
            <a:ext cx="4350936" cy="830997"/>
          </a:xfrm>
          <a:prstGeom prst="rect">
            <a:avLst/>
          </a:prstGeom>
          <a:solidFill>
            <a:schemeClr val="accent1">
              <a:alpha val="50000"/>
            </a:schemeClr>
          </a:solidFill>
          <a:ln w="3175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tx1"/>
                </a:solidFill>
              </a:rPr>
              <a:t>Quick </a:t>
            </a:r>
            <a:r>
              <a:rPr lang="it-IT" sz="1600" dirty="0" err="1">
                <a:solidFill>
                  <a:schemeClr val="tx1"/>
                </a:solidFill>
              </a:rPr>
              <a:t>Hints</a:t>
            </a:r>
            <a:r>
              <a:rPr lang="it-IT" sz="1600" dirty="0">
                <a:solidFill>
                  <a:schemeClr val="tx1"/>
                </a:solidFill>
              </a:rPr>
              <a:t> 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600" dirty="0" err="1">
                <a:solidFill>
                  <a:schemeClr val="accent2">
                    <a:lumMod val="50000"/>
                  </a:schemeClr>
                </a:solidFill>
              </a:rPr>
              <a:t>Crop</a:t>
            </a:r>
            <a:r>
              <a:rPr lang="it-IT" sz="1600" dirty="0">
                <a:solidFill>
                  <a:schemeClr val="accent2">
                    <a:lumMod val="50000"/>
                  </a:schemeClr>
                </a:solidFill>
              </a:rPr>
              <a:t> the image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accent2">
                    <a:lumMod val="50000"/>
                  </a:schemeClr>
                </a:solidFill>
              </a:rPr>
              <a:t>Use images with  </a:t>
            </a:r>
            <a:r>
              <a:rPr lang="it-IT" sz="1600" dirty="0" err="1">
                <a:solidFill>
                  <a:schemeClr val="accent2">
                    <a:lumMod val="50000"/>
                  </a:schemeClr>
                </a:solidFill>
              </a:rPr>
              <a:t>lot</a:t>
            </a:r>
            <a:r>
              <a:rPr lang="it-IT" sz="1600" dirty="0">
                <a:solidFill>
                  <a:schemeClr val="accent2">
                    <a:lumMod val="50000"/>
                  </a:schemeClr>
                </a:solidFill>
              </a:rPr>
              <a:t> of </a:t>
            </a:r>
            <a:r>
              <a:rPr lang="it-IT" sz="1600" dirty="0" err="1">
                <a:solidFill>
                  <a:schemeClr val="accent2">
                    <a:lumMod val="50000"/>
                  </a:schemeClr>
                </a:solidFill>
              </a:rPr>
              <a:t>details</a:t>
            </a:r>
            <a:r>
              <a:rPr lang="it-IT" sz="1600" dirty="0">
                <a:solidFill>
                  <a:schemeClr val="accent2">
                    <a:lumMod val="50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93957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3FD0E2-7F3D-4859-9086-D88AE5169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Object </a:t>
            </a:r>
            <a:r>
              <a:rPr lang="it-IT" dirty="0" err="1"/>
              <a:t>Recognition</a:t>
            </a:r>
            <a:r>
              <a:rPr lang="it-IT" dirty="0"/>
              <a:t> in </a:t>
            </a:r>
            <a:r>
              <a:rPr lang="it-IT" dirty="0" err="1"/>
              <a:t>Practice</a:t>
            </a:r>
            <a:endParaRPr lang="it-IT" dirty="0"/>
          </a:p>
        </p:txBody>
      </p:sp>
      <p:pic>
        <p:nvPicPr>
          <p:cNvPr id="9" name="demo2">
            <a:hlinkClick r:id="" action="ppaction://media"/>
            <a:extLst>
              <a:ext uri="{FF2B5EF4-FFF2-40B4-BE49-F238E27FC236}">
                <a16:creationId xmlns:a16="http://schemas.microsoft.com/office/drawing/2014/main" id="{B2660C5B-E93B-4AFF-9F43-A1FF97DC21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700" y="2103438"/>
            <a:ext cx="7848600" cy="3849687"/>
          </a:xfrm>
        </p:spPr>
      </p:pic>
    </p:spTree>
    <p:extLst>
      <p:ext uri="{BB962C8B-B14F-4D97-AF65-F5344CB8AC3E}">
        <p14:creationId xmlns:p14="http://schemas.microsoft.com/office/powerpoint/2010/main" val="105796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9">
            <a:extLst>
              <a:ext uri="{FF2B5EF4-FFF2-40B4-BE49-F238E27FC236}">
                <a16:creationId xmlns:a16="http://schemas.microsoft.com/office/drawing/2014/main" id="{6EB4BFD6-A85D-4A13-A54A-9A5C9E31C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1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9" name="Rectangle 23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C458D97-353A-43F7-A2C7-9C0FB71B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520" y="1272800"/>
            <a:ext cx="6544620" cy="43124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3000"/>
              </a:lnSpc>
            </a:pPr>
            <a:r>
              <a:rPr lang="en-US" sz="5800" cap="all" spc="-100" dirty="0">
                <a:solidFill>
                  <a:schemeClr val="tx1"/>
                </a:solidFill>
              </a:rPr>
              <a:t>Thank you for the attention</a:t>
            </a:r>
            <a:br>
              <a:rPr lang="en-US" sz="5800" cap="all" spc="-100" dirty="0"/>
            </a:br>
            <a:r>
              <a:rPr lang="en-US" sz="2000" cap="all" spc="-100" dirty="0">
                <a:solidFill>
                  <a:schemeClr val="tx1"/>
                </a:solidFill>
              </a:rPr>
              <a:t>(for code curiosities, </a:t>
            </a:r>
            <a:r>
              <a:rPr lang="en-US" sz="2000" cap="all" spc="-1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2000" cap="all" spc="-100" dirty="0">
                <a:solidFill>
                  <a:schemeClr val="tx1"/>
                </a:solidFill>
              </a:rPr>
              <a:t>)</a:t>
            </a:r>
            <a:endParaRPr lang="en-US" sz="2000" cap="all" spc="-100" dirty="0">
              <a:solidFill>
                <a:schemeClr val="tx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cxnSp>
        <p:nvCxnSpPr>
          <p:cNvPr id="21" name="Straight Connector 25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7712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agona Extra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agona Boo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193</Words>
  <Application>Microsoft Office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Garamond</vt:lpstr>
      <vt:lpstr>Sagona Book</vt:lpstr>
      <vt:lpstr>Sagona ExtraLight</vt:lpstr>
      <vt:lpstr>SavonVTI</vt:lpstr>
      <vt:lpstr>IMAGE PROCESSING WITH SIFT</vt:lpstr>
      <vt:lpstr>Presentazione standard di PowerPoint</vt:lpstr>
      <vt:lpstr>Keypoint Overlapping and Biggest KP Comparison</vt:lpstr>
      <vt:lpstr>Matching Nearest Descriptors</vt:lpstr>
      <vt:lpstr>An application: Object Recognition</vt:lpstr>
      <vt:lpstr>Object Recognition in Practice</vt:lpstr>
      <vt:lpstr>Thank you for the attention (for code curiosities, here)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>nicola gugole</cp:lastModifiedBy>
  <cp:revision>93</cp:revision>
  <dcterms:created xsi:type="dcterms:W3CDTF">2021-03-24T17:17:54Z</dcterms:created>
  <dcterms:modified xsi:type="dcterms:W3CDTF">2021-03-27T19:14:09Z</dcterms:modified>
</cp:coreProperties>
</file>

<file path=docProps/thumbnail.jpeg>
</file>